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</p:sldMasterIdLst>
  <p:notesMasterIdLst>
    <p:notesMasterId r:id="rId59"/>
  </p:notesMasterIdLst>
  <p:handoutMasterIdLst>
    <p:handoutMasterId r:id="rId60"/>
  </p:handoutMasterIdLst>
  <p:sldIdLst>
    <p:sldId id="261" r:id="rId5"/>
    <p:sldId id="342" r:id="rId6"/>
    <p:sldId id="262" r:id="rId7"/>
    <p:sldId id="341" r:id="rId8"/>
    <p:sldId id="291" r:id="rId9"/>
    <p:sldId id="298" r:id="rId10"/>
    <p:sldId id="299" r:id="rId11"/>
    <p:sldId id="300" r:id="rId12"/>
    <p:sldId id="301" r:id="rId13"/>
    <p:sldId id="336" r:id="rId14"/>
    <p:sldId id="294" r:id="rId15"/>
    <p:sldId id="302" r:id="rId16"/>
    <p:sldId id="303" r:id="rId17"/>
    <p:sldId id="304" r:id="rId18"/>
    <p:sldId id="306" r:id="rId19"/>
    <p:sldId id="307" r:id="rId20"/>
    <p:sldId id="308" r:id="rId21"/>
    <p:sldId id="309" r:id="rId22"/>
    <p:sldId id="310" r:id="rId23"/>
    <p:sldId id="311" r:id="rId24"/>
    <p:sldId id="313" r:id="rId25"/>
    <p:sldId id="312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8" r:id="rId39"/>
    <p:sldId id="327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48" r:id="rId48"/>
    <p:sldId id="346" r:id="rId49"/>
    <p:sldId id="347" r:id="rId50"/>
    <p:sldId id="293" r:id="rId51"/>
    <p:sldId id="337" r:id="rId52"/>
    <p:sldId id="340" r:id="rId53"/>
    <p:sldId id="338" r:id="rId54"/>
    <p:sldId id="339" r:id="rId55"/>
    <p:sldId id="343" r:id="rId56"/>
    <p:sldId id="344" r:id="rId57"/>
    <p:sldId id="345" r:id="rId58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12A"/>
    <a:srgbClr val="EE612A"/>
    <a:srgbClr val="A93B30"/>
    <a:srgbClr val="EF6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326" autoAdjust="0"/>
  </p:normalViewPr>
  <p:slideViewPr>
    <p:cSldViewPr snapToGrid="0" snapToObjects="1">
      <p:cViewPr varScale="1">
        <p:scale>
          <a:sx n="52" d="100"/>
          <a:sy n="52" d="100"/>
        </p:scale>
        <p:origin x="170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 showGuides="1">
      <p:cViewPr varScale="1">
        <p:scale>
          <a:sx n="51" d="100"/>
          <a:sy n="51" d="100"/>
        </p:scale>
        <p:origin x="26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D1B8A8-2BB8-40DC-B6C9-8687A7BFF02F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53443-7C5D-4B27-B591-D0785E98CB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74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DC12D-CBC4-4698-9936-03C20D00ED78}" type="datetimeFigureOut">
              <a:rPr lang="en-GB" smtClean="0"/>
              <a:t>28/03/2018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86D11-F698-4504-A0E6-228DA778595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765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923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433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436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0400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560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185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same plot above could be created using the following code with functions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ggtitle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xlab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ylab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xlim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A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ylim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used to add the main title, axis labels and set the axis limits respectively.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367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Factor converts from continuous to categorical.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607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Factor converts from continuous to categorical.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490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61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submissions are closing on 31 March – so make sure you send yours in before abstracts close! We’d love to hear from you if you want to share your R story. For 2018, we’re mixing things up and accepting abstracts for lightning talks as well as the usual 30 minute slots. These lightning talk slots are 10 minutes long,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please send your submissions now! Go to earlconf.com to submit your abstract.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52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5644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LondonR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members  get an exclusive 10% off EARL tickets – just enter ‘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LondonR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528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After this</a:t>
            </a:r>
            <a:r>
              <a:rPr lang="en-GB" baseline="0" dirty="0" smtClean="0"/>
              <a:t> afternoons workshop – we have these 4 presentations starting from 6pm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655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42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111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960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474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474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07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86D11-F698-4504-A0E6-228DA778595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18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3181252" y="1185402"/>
            <a:ext cx="7148150" cy="477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angoTemplate_Background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13" y="0"/>
            <a:ext cx="9180000" cy="6857569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80873" y="5026443"/>
            <a:ext cx="4122752" cy="17042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072" y="2075785"/>
            <a:ext cx="5415157" cy="279939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311" y="4930931"/>
            <a:ext cx="4385104" cy="1185429"/>
          </a:xfrm>
        </p:spPr>
        <p:txBody>
          <a:bodyPr>
            <a:normAutofit/>
          </a:bodyPr>
          <a:lstStyle>
            <a:lvl1pPr marL="0" indent="0" algn="l">
              <a:buNone/>
              <a:defRPr sz="3600" b="0" i="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5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49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63307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81308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03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D288B-CB5D-264B-A523-9E9228DD0DB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A6715-AB90-DA42-97AB-A43EB44247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509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MangoTemplate_Background-02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26" y="-326"/>
            <a:ext cx="9180000" cy="68575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D288B-CB5D-264B-A523-9E9228DD0DBB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A6715-AB90-DA42-97AB-A43EB4424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06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7" r:id="rId3"/>
    <p:sldLayoutId id="2147483658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EF6F3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54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LondonR</a:t>
            </a:r>
            <a:r>
              <a:rPr lang="en-GB" sz="5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br>
              <a:rPr lang="en-GB" sz="5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5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ggplot2</a:t>
            </a:r>
            <a:endParaRPr lang="en-US" sz="5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311" y="5124667"/>
            <a:ext cx="4385104" cy="1506146"/>
          </a:xfrm>
        </p:spPr>
        <p:txBody>
          <a:bodyPr>
            <a:normAutofit/>
          </a:bodyPr>
          <a:lstStyle/>
          <a:p>
            <a:r>
              <a:rPr lang="en-GB" sz="1600" b="1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Nick Howlett</a:t>
            </a:r>
            <a:endParaRPr lang="en-GB" sz="1600" b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</a:t>
            </a:r>
            <a:r>
              <a:rPr lang="en-GB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Scientist</a:t>
            </a:r>
          </a:p>
          <a:p>
            <a:r>
              <a:rPr lang="en-GB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</a:t>
            </a:r>
            <a:r>
              <a:rPr lang="en-GB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GB" sz="1600" dirty="0" smtClean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nhowlett@mango-solutions.com</a:t>
            </a:r>
            <a:endParaRPr lang="en-GB" sz="16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4" descr="https://www.gene.com/assets/frontend/img/icon-share-emai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0" y="6371613"/>
            <a:ext cx="259200" cy="2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0" b="9387"/>
          <a:stretch/>
        </p:blipFill>
        <p:spPr>
          <a:xfrm>
            <a:off x="3730730" y="0"/>
            <a:ext cx="6452832" cy="69321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980706" y="0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74638"/>
            <a:ext cx="6963099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Why ggplot2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268974" y="1417638"/>
            <a:ext cx="51679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Benefits of ggplot2 are similar to the benefits of Object Oriented Programming:</a:t>
            </a: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approach is at a lower 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is forced to think more fundamentally about the plot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Flexibility in displaying data graphically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Scales very well with complex plots</a:t>
            </a: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77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6610" y="12798"/>
            <a:ext cx="9202505" cy="69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49" y="5992813"/>
            <a:ext cx="983999" cy="73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2238" y="272899"/>
            <a:ext cx="6158478" cy="1387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5400" dirty="0" smtClean="0">
                <a:solidFill>
                  <a:schemeClr val="bg1"/>
                </a:solidFill>
              </a:rPr>
              <a:t>Code Examples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80706" y="96253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62215"/>
            <a:ext cx="6963099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dirty="0" smtClean="0"/>
              <a:t> function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83698" y="1983042"/>
            <a:ext cx="6848375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myPlot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carat, price,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diamonds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myPlot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83698" y="1193533"/>
            <a:ext cx="856779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Designed for quick, exploratory plotting – makes assumptions about the plot – given two continuous variables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produces a scatter plot</a:t>
            </a:r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031" y="3096493"/>
            <a:ext cx="6468176" cy="30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80706" y="96253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62215"/>
            <a:ext cx="6963099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The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dirty="0" smtClean="0"/>
              <a:t> function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83698" y="1983042"/>
            <a:ext cx="684837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mpg,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binwidth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5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83698" y="1193533"/>
            <a:ext cx="876030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Given one continuous variables </a:t>
            </a:r>
            <a:r>
              <a:rPr lang="en-US" sz="2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qplot</a:t>
            </a:r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proudces</a:t>
            </a:r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histogram – </a:t>
            </a:r>
            <a:r>
              <a:rPr lang="en-GB" sz="2000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can take many plot-specific arguments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" y="2998699"/>
            <a:ext cx="6583680" cy="308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62215"/>
            <a:ext cx="6963099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Titles and Axis Labels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38114" y="1732548"/>
            <a:ext cx="7216509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lvl="0" indent="-342900" fontAlgn="base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 labelling is similar to the base graphics </a:t>
            </a:r>
            <a:r>
              <a:rPr lang="en-GB" sz="2000" dirty="0" smtClean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package</a:t>
            </a:r>
          </a:p>
          <a:p>
            <a:pPr marL="342900" lvl="0" indent="-342900" fontAlgn="base">
              <a:spcBef>
                <a:spcPct val="20000"/>
              </a:spcBef>
              <a:buFont typeface="Arial"/>
              <a:buChar char="•"/>
            </a:pPr>
            <a:endParaRPr lang="en-GB" sz="2000" dirty="0" smtClean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 fontAlgn="base">
              <a:spcBef>
                <a:spcPct val="20000"/>
              </a:spcBef>
              <a:buFont typeface="Arial"/>
              <a:buChar char="•"/>
            </a:pPr>
            <a:endParaRPr lang="en-GB" sz="2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 fontAlgn="base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 can add a main title to our plot using the 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main</a:t>
            </a:r>
            <a:r>
              <a:rPr lang="en-GB" sz="2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 </a:t>
            </a:r>
            <a:r>
              <a:rPr lang="en-GB" sz="2000" dirty="0" smtClean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argument</a:t>
            </a:r>
          </a:p>
          <a:p>
            <a:pPr marL="342900" lvl="0" indent="-342900" fontAlgn="base">
              <a:spcBef>
                <a:spcPct val="20000"/>
              </a:spcBef>
              <a:buFont typeface="Arial"/>
              <a:buChar char="•"/>
            </a:pPr>
            <a:endParaRPr lang="en-GB" sz="2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 fontAlgn="base">
              <a:spcBef>
                <a:spcPct val="20000"/>
              </a:spcBef>
              <a:buFont typeface="Arial"/>
              <a:buChar char="•"/>
            </a:pPr>
            <a:endParaRPr lang="en-GB" sz="2000" dirty="0">
              <a:solidFill>
                <a:prstClr val="black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42900" lvl="0" indent="-342900" fontAlgn="base">
              <a:spcBef>
                <a:spcPct val="20000"/>
              </a:spcBef>
              <a:buFont typeface="Arial"/>
              <a:buChar char="•"/>
            </a:pPr>
            <a:r>
              <a:rPr lang="en-GB" sz="2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Arguments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xlab</a:t>
            </a:r>
            <a:r>
              <a:rPr lang="en-GB" sz="2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 and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ylab</a:t>
            </a:r>
            <a:r>
              <a:rPr lang="en-GB" sz="200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 control the axis labels for the x and y axes respectively</a:t>
            </a:r>
          </a:p>
        </p:txBody>
      </p:sp>
    </p:spTree>
    <p:extLst>
      <p:ext uri="{BB962C8B-B14F-4D97-AF65-F5344CB8AC3E}">
        <p14:creationId xmlns:p14="http://schemas.microsoft.com/office/powerpoint/2010/main" val="312867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80706" y="96253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62215"/>
            <a:ext cx="6963099" cy="1143000"/>
          </a:xfrm>
        </p:spPr>
        <p:txBody>
          <a:bodyPr>
            <a:normAutofit/>
          </a:bodyPr>
          <a:lstStyle/>
          <a:p>
            <a:r>
              <a:rPr lang="en-GB" dirty="0"/>
              <a:t>Titles and Axis Labels</a:t>
            </a:r>
          </a:p>
        </p:txBody>
      </p:sp>
      <p:sp>
        <p:nvSpPr>
          <p:cNvPr id="3" name="Rectangle 2"/>
          <p:cNvSpPr/>
          <p:nvPr/>
        </p:nvSpPr>
        <p:spPr>
          <a:xfrm>
            <a:off x="268974" y="1571415"/>
            <a:ext cx="8760302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hp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mpg,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main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smtClean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'Horsepower 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vs MPG\</a:t>
            </a:r>
            <a:r>
              <a:rPr lang="en-GB" dirty="0" err="1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nUsing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\"</a:t>
            </a:r>
            <a:r>
              <a:rPr lang="en-GB" dirty="0" err="1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\" Data'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xlab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smtClean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'Miles/US Gallon'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ylab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smtClean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'Gross Horsepower'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945808"/>
            <a:ext cx="7469450" cy="305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9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62215"/>
            <a:ext cx="6963099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Axis Limits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 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xlim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ylim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arguments to the plot functions allow users to control the X and Y axis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limits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arguments must be provided with a vector of length 2</a:t>
            </a: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423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80706" y="96253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62215"/>
            <a:ext cx="6963099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Axis Limits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63629" y="1273032"/>
            <a:ext cx="8865647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xRange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c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0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smtClean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35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dirty="0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# A 2-element numeric vector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yRange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c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0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smtClean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400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mpg,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hp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main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'Horsepower Vs MPG\</a:t>
            </a:r>
            <a:r>
              <a:rPr lang="en-GB" dirty="0" err="1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nUsing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\"</a:t>
            </a:r>
            <a:r>
              <a:rPr lang="en-GB" dirty="0" err="1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\" Data\n'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xlab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'Miles/US Gallon'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ylab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'Gross Horsepower'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xlim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xRange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ylim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yRange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53" y="3444150"/>
            <a:ext cx="6581032" cy="268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0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plot of </a:t>
            </a:r>
            <a:r>
              <a:rPr lang="en-GB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against Time from </a:t>
            </a:r>
            <a:r>
              <a:rPr lang="en-GB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pkData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(in the </a:t>
            </a:r>
            <a:r>
              <a:rPr lang="en-GB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mangoTraining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package). Ensure that the plot has appropriate titles and axis 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labels</a:t>
            </a:r>
          </a:p>
          <a:p>
            <a:pPr marL="514350" indent="-514350" fontAlgn="base">
              <a:buFont typeface="+mj-lt"/>
              <a:buAutoNum type="arabicPeriod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 that the </a:t>
            </a:r>
            <a:r>
              <a:rPr lang="en-GB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axis ranges from 0 to 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2500</a:t>
            </a:r>
          </a:p>
          <a:p>
            <a:pPr marL="514350" indent="-514350" fontAlgn="base">
              <a:buFont typeface="+mj-lt"/>
              <a:buAutoNum type="arabicPeriod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histogram of Weight from </a:t>
            </a:r>
            <a:r>
              <a:rPr lang="en-GB" sz="18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demoData</a:t>
            </a:r>
            <a:endParaRPr lang="en-GB" sz="18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Write the above plots to a single </a:t>
            </a:r>
            <a:r>
              <a:rPr lang="en-GB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pdf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file</a:t>
            </a:r>
          </a:p>
          <a:p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69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previous examples options were added as function arguments, </a:t>
            </a:r>
            <a:r>
              <a:rPr lang="en-GB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endParaRPr lang="en-GB" sz="2000" dirty="0" smtClean="0">
              <a:solidFill>
                <a:srgbClr val="000000"/>
              </a:solidFill>
              <a:highlight>
                <a:srgbClr val="C0C0C0"/>
              </a:highlight>
              <a:latin typeface="Lucida Console" panose="020B0609040504020204" pitchFamily="49" charset="0"/>
            </a:endParaRPr>
          </a:p>
          <a:p>
            <a:pPr marL="0" indent="0" fontAlgn="base">
              <a:buNone/>
            </a:pPr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ggplot2 philosophy we can also add these options as “layers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fontAlgn="base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Layers are ‘added’ using the 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symbol</a:t>
            </a: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3949" y="1953929"/>
            <a:ext cx="198280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xlim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xRange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Microph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r="36682" b="1460"/>
          <a:stretch/>
        </p:blipFill>
        <p:spPr bwMode="auto">
          <a:xfrm>
            <a:off x="4261794" y="0"/>
            <a:ext cx="4882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2980706" y="0"/>
            <a:ext cx="4619501" cy="6858000"/>
            <a:chOff x="2980706" y="0"/>
            <a:chExt cx="4619501" cy="6858000"/>
          </a:xfrm>
        </p:grpSpPr>
        <p:sp>
          <p:nvSpPr>
            <p:cNvPr id="27" name="Right Triangle 26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H="1">
            <a:off x="1639853" y="1582893"/>
            <a:ext cx="2345429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535943" y="2726761"/>
            <a:ext cx="4220621" cy="7523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Andrie</a:t>
            </a:r>
            <a:r>
              <a:rPr lang="en-GB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GB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Vries</a:t>
            </a:r>
            <a:r>
              <a:rPr lang="en-GB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8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RStudio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Tools for using </a:t>
            </a:r>
            <a:r>
              <a:rPr lang="en-GB" sz="18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R</a:t>
            </a:r>
            <a:endParaRPr lang="en-US" sz="1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535943" y="3635470"/>
            <a:ext cx="3613533" cy="8845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Jeremy </a:t>
            </a:r>
            <a:r>
              <a:rPr lang="en-GB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Horne, 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MC&amp;C 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 - 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power of machine learning in segmenting CRM databases 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535943" y="1831491"/>
            <a:ext cx="4979158" cy="6470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Catie </a:t>
            </a:r>
            <a:r>
              <a:rPr lang="en-GB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Gamble, 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M&amp;S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R to Understand Revenue Opportunities for your Online Business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2277" y="1710908"/>
            <a:ext cx="628649" cy="3849124"/>
          </a:xfrm>
          <a:prstGeom prst="rect">
            <a:avLst/>
          </a:prstGeom>
          <a:solidFill>
            <a:srgbClr val="EF6F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831018" y="1635690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25988" y="2959044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39279" y="4282398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1516522" y="4709589"/>
            <a:ext cx="3652373" cy="7523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Chris Hughes, 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Mango Solutions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GB" sz="1800" i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RStudio</a:t>
            </a:r>
            <a:r>
              <a:rPr lang="en-GB" sz="1800" i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Conference round up</a:t>
            </a:r>
            <a:endParaRPr lang="en-US" sz="1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Layering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Later we will see how layers </a:t>
            </a:r>
            <a:r>
              <a:rPr lang="en-GB" sz="2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to </a:t>
            </a: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flexibility to ggplot2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63629" y="1273032"/>
            <a:ext cx="8865647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hp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mpg,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ggtitle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'Horsepower Vs MPG\</a:t>
            </a:r>
            <a:r>
              <a:rPr lang="en-GB" dirty="0" err="1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nUsing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\"</a:t>
            </a:r>
            <a:r>
              <a:rPr lang="en-GB" dirty="0" err="1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\" Data\n'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xlab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'Miles/US Gallon'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ylab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'Gross Horsepower'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xlim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xRange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ylim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yRange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82" y="3027358"/>
            <a:ext cx="5414261" cy="25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9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Plot Types - aka The “</a:t>
            </a:r>
            <a:r>
              <a:rPr lang="en-GB" dirty="0" err="1"/>
              <a:t>Geoms</a:t>
            </a:r>
            <a:r>
              <a:rPr lang="en-GB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4478"/>
            <a:ext cx="8229600" cy="4525963"/>
          </a:xfrm>
        </p:spPr>
        <p:txBody>
          <a:bodyPr>
            <a:no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concept of “</a:t>
            </a:r>
            <a:r>
              <a:rPr lang="en-GB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geoms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 negates the need for multiple graphic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fontAlgn="base"/>
            <a:r>
              <a:rPr lang="en-GB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Eg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 smtClean="0">
                <a:highlight>
                  <a:srgbClr val="D9D9D9"/>
                </a:highlight>
                <a:latin typeface="Lucida Console" panose="020B0609040504020204" pitchFamily="49" charset="0"/>
              </a:rPr>
              <a:t>histogram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 </a:t>
            </a:r>
            <a:r>
              <a:rPr lang="en-GB" sz="2000" dirty="0" err="1" smtClean="0">
                <a:highlight>
                  <a:srgbClr val="D9D9D9"/>
                </a:highlight>
                <a:latin typeface="Lucida Console" panose="020B0609040504020204" pitchFamily="49" charset="0"/>
              </a:rPr>
              <a:t>bwplot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 smtClean="0">
                <a:solidFill>
                  <a:srgbClr val="0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used in lattice to draw histograms and boxplots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respectively</a:t>
            </a:r>
          </a:p>
          <a:p>
            <a:pPr lvl="1" fontAlgn="base"/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Within</a:t>
            </a:r>
            <a:r>
              <a:rPr lang="en-GB" sz="2000" dirty="0" smtClean="0"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 err="1" smtClean="0"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we simply add an argument </a:t>
            </a:r>
            <a:r>
              <a:rPr lang="en-GB" sz="2000" dirty="0" err="1" smtClean="0"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which defines how the data are to be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displayed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38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Plot Types - aka The “</a:t>
            </a:r>
            <a:r>
              <a:rPr lang="en-GB" dirty="0" err="1"/>
              <a:t>Geoms</a:t>
            </a:r>
            <a:r>
              <a:rPr lang="en-GB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447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the use of factor in the previous example. It is important to consider the type (class) of data when using ggplot2.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63629" y="1273032"/>
            <a:ext cx="886564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factor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cyl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mpg,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"boxplot"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411" y="1984816"/>
            <a:ext cx="6517178" cy="30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6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Adding New ‘</a:t>
            </a:r>
            <a:r>
              <a:rPr lang="en-GB" dirty="0" err="1"/>
              <a:t>geom</a:t>
            </a:r>
            <a:r>
              <a:rPr lang="en-GB" dirty="0"/>
              <a:t>’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1972"/>
            <a:ext cx="8229600" cy="1180406"/>
          </a:xfrm>
        </p:spPr>
        <p:txBody>
          <a:bodyPr>
            <a:normAutofit fontScale="25000" lnSpcReduction="20000"/>
          </a:bodyPr>
          <a:lstStyle/>
          <a:p>
            <a:pPr lvl="1" fontAlgn="base"/>
            <a:r>
              <a:rPr lang="en-GB" sz="6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we specify </a:t>
            </a:r>
            <a:r>
              <a:rPr lang="en-GB" sz="18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7200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sz="72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6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argument within </a:t>
            </a:r>
            <a:r>
              <a:rPr lang="en-GB" sz="6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GB" sz="72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sz="6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6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function, we are in fact calling out to one of many </a:t>
            </a:r>
            <a:r>
              <a:rPr lang="en-GB" sz="66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sz="6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functions that tell R how to display the graphic</a:t>
            </a:r>
            <a:r>
              <a:rPr lang="en-GB" sz="6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GB" sz="6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fontAlgn="base"/>
            <a:r>
              <a:rPr lang="en-GB" sz="6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geometric functions in ggplot2 have a </a:t>
            </a:r>
            <a:r>
              <a:rPr lang="en-GB" sz="66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66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sz="66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_</a:t>
            </a:r>
            <a:r>
              <a:rPr lang="en-GB" sz="6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6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prefix</a:t>
            </a:r>
            <a:endParaRPr lang="en-GB" sz="6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r>
              <a:rPr lang="en-GB" sz="6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code below finds all of the </a:t>
            </a:r>
            <a:r>
              <a:rPr lang="en-GB" sz="6600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sz="62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6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 within the ggplot2 package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6290" y="2485505"/>
            <a:ext cx="786903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grep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"^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objects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"package:ggplot2"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value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TRUE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66254" y="3084020"/>
            <a:ext cx="8811491" cy="26314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geom_abline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geom_area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geom_bar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"geom_bin2d"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</a:p>
          <a:p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5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geom_blank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geom_boxplot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geom_col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geom_contour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</a:t>
            </a:r>
          </a:p>
          <a:p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9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geom_count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geom_crossbar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geom_curve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geom_density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</a:t>
            </a:r>
          </a:p>
          <a:p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13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"geom_density_2d"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"geom_density2d"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geom_dotplot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geom_errorbar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</a:p>
          <a:p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17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geom_errorbarh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geom_freqpoly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geom_hex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geom_histogram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</a:p>
          <a:p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21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geom_hline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geom_jitter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geom_label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geom_line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</a:p>
          <a:p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25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geom_linerange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geom_map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geom_path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geom_point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</a:p>
          <a:p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29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geom_pointrange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geom_polygon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geom_qq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geom_quantile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</a:p>
          <a:p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33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geom_raster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geom_rect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geom_ribbon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geom_rug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</a:p>
          <a:p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37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geom_segment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geom_smooth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geom_spoke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geom_step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</a:p>
          <a:p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sz="1500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41</a:t>
            </a:r>
            <a:r>
              <a:rPr lang="en-GB" sz="15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geom_text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geom_tile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geom_violin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sz="1500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geom_vline</a:t>
            </a:r>
            <a:r>
              <a:rPr lang="en-GB" sz="1500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45912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Adding New “</a:t>
            </a:r>
            <a:r>
              <a:rPr lang="en-GB" dirty="0" err="1"/>
              <a:t>geom</a:t>
            </a:r>
            <a:r>
              <a:rPr lang="en-GB" dirty="0"/>
              <a:t>”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0160"/>
            <a:ext cx="8229600" cy="4866785"/>
          </a:xfrm>
        </p:spPr>
        <p:txBody>
          <a:bodyPr>
            <a:no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call any of these </a:t>
            </a:r>
            <a:r>
              <a:rPr lang="en-GB" sz="2000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 directly in order to add layers to our plot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do this using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+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operator.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95" y="3131835"/>
            <a:ext cx="5025181" cy="3015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098" y="2485505"/>
            <a:ext cx="8819803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mpg,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wt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geom_smooth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method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"loess"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</a:p>
          <a:p>
            <a:r>
              <a:rPr lang="en-GB" dirty="0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# See ?</a:t>
            </a:r>
            <a:r>
              <a:rPr lang="en-GB" dirty="0" err="1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geom_smooth</a:t>
            </a:r>
            <a:r>
              <a:rPr lang="en-GB" dirty="0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for details on method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boxplot of Height by (against) Sex from </a:t>
            </a:r>
            <a:r>
              <a:rPr lang="en-GB" sz="2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demoData</a:t>
            </a:r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Generate some random numbers using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rnorm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and draw a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density plot to display the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  <a:p>
            <a:pPr marL="514350" indent="-514350" fontAlgn="base">
              <a:buFont typeface="+mj-lt"/>
              <a:buAutoNum type="arabicPeriod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plot of </a:t>
            </a:r>
            <a:r>
              <a:rPr lang="en-GB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against Time from </a:t>
            </a:r>
            <a:r>
              <a:rPr lang="en-GB" sz="20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pkData</a:t>
            </a:r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a smoothing line to the plot</a:t>
            </a:r>
          </a:p>
          <a:p>
            <a:pPr marL="0" indent="0" fontAlgn="base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fontAlgn="base">
              <a:buNone/>
            </a:pPr>
            <a:r>
              <a:rPr lang="en-GB" sz="20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Question: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fontAlgn="base">
              <a:buNone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5. 	 Change the smoothing function in the previous exercise to a linear (“lm”) smoother (not statistically sensible) and remove the error bars.</a:t>
            </a:r>
          </a:p>
        </p:txBody>
      </p:sp>
    </p:spTree>
    <p:extLst>
      <p:ext uri="{BB962C8B-B14F-4D97-AF65-F5344CB8AC3E}">
        <p14:creationId xmlns:p14="http://schemas.microsoft.com/office/powerpoint/2010/main" val="271245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Aesthetics and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Perhaps the primary advantage of using ggplot2 over the standard R graphics, or lattice, is the ease of which aesthetics can be used in order to highlight features of our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However, for the ggplot2 newcomer, it is also one of the trickiest areas to get right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The term “aesthetics” has a specific meaning in ggplot2 (later). Here we refer to colour, shape, size, etc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ggplot2 package allows for both the traditional aesthetics names (e.g. 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col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pch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cex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a more user-friendly naming (e.g. 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colour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shape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size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01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6897"/>
          </a:xfrm>
        </p:spPr>
        <p:txBody>
          <a:bodyPr/>
          <a:lstStyle/>
          <a:p>
            <a:r>
              <a:rPr lang="en-GB" dirty="0"/>
              <a:t>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695" y="1050324"/>
            <a:ext cx="8886305" cy="5075839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GB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Unlike the standard R graphics and lattice, we do not specify aesthetic attributes via </a:t>
            </a:r>
            <a:r>
              <a:rPr lang="en-GB" sz="26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vectors</a:t>
            </a:r>
            <a:endParaRPr lang="en-GB" sz="2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Instead we refer to a </a:t>
            </a:r>
            <a:r>
              <a:rPr lang="en-GB" sz="26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variable</a:t>
            </a:r>
            <a:r>
              <a:rPr lang="en-GB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in the data and let </a:t>
            </a:r>
            <a:r>
              <a:rPr lang="en-GB" sz="2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ggplot</a:t>
            </a:r>
            <a:r>
              <a:rPr lang="en-GB" sz="2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do the hard work</a:t>
            </a:r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endParaRPr lang="en-GB" dirty="0"/>
          </a:p>
          <a:p>
            <a:pPr marL="0" indent="0" fontAlgn="base">
              <a:buNone/>
            </a:pPr>
            <a:r>
              <a:rPr lang="en-GB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670" y="2619124"/>
            <a:ext cx="5727796" cy="34366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085" y="2244513"/>
            <a:ext cx="881980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long,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lat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quakes, size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mag, col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depth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9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6502"/>
            <a:ext cx="8229600" cy="1005840"/>
          </a:xfrm>
        </p:spPr>
        <p:txBody>
          <a:bodyPr/>
          <a:lstStyle/>
          <a:p>
            <a:r>
              <a:rPr lang="en-GB" dirty="0"/>
              <a:t>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9710"/>
            <a:ext cx="8229600" cy="5336454"/>
          </a:xfrm>
        </p:spPr>
        <p:txBody>
          <a:bodyPr>
            <a:no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class of a variable is very important when using ggplot2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we have numeric data representing different categories, it is important that we convert these variables to factors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we do not, then a natural ordering is implied by the default aesthetics</a:t>
            </a: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0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Warning</a:t>
            </a:r>
            <a:r>
              <a:rPr lang="en-GB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Attempting to vary the plotting shape by a numeric variable will cause an error!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31" y="3108115"/>
            <a:ext cx="6725735" cy="2378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098" y="2738783"/>
            <a:ext cx="881980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mpg,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wt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colour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factor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cyl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27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9638"/>
          </a:xfrm>
        </p:spPr>
        <p:txBody>
          <a:bodyPr>
            <a:normAutofit fontScale="90000"/>
          </a:bodyPr>
          <a:lstStyle/>
          <a:p>
            <a:pPr fontAlgn="base"/>
            <a:r>
              <a:rPr lang="en-GB" dirty="0"/>
              <a:t>Traditional Specification of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4276"/>
            <a:ext cx="8229600" cy="5161888"/>
          </a:xfrm>
        </p:spPr>
        <p:txBody>
          <a:bodyPr>
            <a:no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ggplot2 has been designed to allow variables to be used with aesthetics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therefore have to use a special function 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I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in order to allow for a more traditional specification of aesthetics</a:t>
            </a: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0510" y="2473948"/>
            <a:ext cx="720297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mpg,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wt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colour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I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"blue"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63380"/>
            <a:ext cx="8106511" cy="284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Workshop format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Hours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Aimed at beginner level</a:t>
            </a:r>
          </a:p>
          <a:p>
            <a:pPr marL="0" indent="0">
              <a:buNone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Worked examples</a:t>
            </a:r>
          </a:p>
          <a:p>
            <a:endParaRPr lang="en-US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Exercises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1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scatter plot of Height against Weight using </a:t>
            </a:r>
            <a:r>
              <a:rPr lang="en-GB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demoData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Use a different colour to distinguish between males and females and a different plotting symbol dependent upon whether the subject smokes or not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514350" indent="-514350" fontAlgn="base">
              <a:buFont typeface="+mj-lt"/>
              <a:buAutoNum type="arabicPeriod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Increase the size of the points on the previous plot to twice the default size.</a:t>
            </a:r>
          </a:p>
        </p:txBody>
      </p:sp>
    </p:spTree>
    <p:extLst>
      <p:ext uri="{BB962C8B-B14F-4D97-AF65-F5344CB8AC3E}">
        <p14:creationId xmlns:p14="http://schemas.microsoft.com/office/powerpoint/2010/main" val="356898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Advanced Control of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408"/>
            <a:ext cx="8229600" cy="4945756"/>
          </a:xfrm>
        </p:spPr>
        <p:txBody>
          <a:bodyPr>
            <a:norm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add “scaling” layers to a plot in order to control how aesthetics such as colour are used in the plot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scale functions begin with the prefix </a:t>
            </a:r>
            <a:r>
              <a:rPr lang="en-GB" sz="2000" dirty="0">
                <a:highlight>
                  <a:srgbClr val="D9D9D9"/>
                </a:highlight>
                <a:latin typeface="Lucida Console" panose="020B0609040504020204" pitchFamily="49" charset="0"/>
              </a:rPr>
              <a:t>scale_</a:t>
            </a:r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ggplot2 allows for both UK and US spellings of ‘</a:t>
            </a:r>
            <a:r>
              <a:rPr lang="en-GB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colo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[u]r’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0124" y="2370948"/>
            <a:ext cx="83376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grep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"^scale"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objects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"package:ggplot2"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value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TRUE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80125" y="2904602"/>
            <a:ext cx="8337664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scale_alpha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    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scale_alpha_continuous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3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scale_alpha_discrete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scale_alpha_identity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5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scale_alpha_manual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scale_color_brewer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7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scale_color_continuous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scale_color_discrete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9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scale_color_distiller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scale_color_gradient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</a:p>
          <a:p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11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"scale_color_gradient2"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scale_color_gradientn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</a:t>
            </a:r>
          </a:p>
          <a:p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13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scale_color_grey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scale_color_hue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</a:t>
            </a:r>
          </a:p>
          <a:p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15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scale_color_identity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scale_color_manual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</a:p>
          <a:p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[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17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scale_colour_brewer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scale_colour_continuous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19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Control of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 </a:t>
            </a:r>
            <a:r>
              <a:rPr lang="en-GB" sz="2000" dirty="0" smtClean="0">
                <a:highlight>
                  <a:srgbClr val="D9D9D9"/>
                </a:highlight>
                <a:latin typeface="Lucida Console" panose="020B0609040504020204" pitchFamily="49" charset="0"/>
              </a:rPr>
              <a:t>scale_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function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chosen </a:t>
            </a:r>
            <a:r>
              <a:rPr lang="en-GB" sz="20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match the data type</a:t>
            </a:r>
          </a:p>
          <a:p>
            <a:pPr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example, if we vary colour by a continuous variable then we will need a colour scale function that works with continuous data, for example </a:t>
            </a:r>
            <a:r>
              <a:rPr lang="en-GB" sz="2000" dirty="0">
                <a:highlight>
                  <a:srgbClr val="D9D9D9"/>
                </a:highlight>
                <a:latin typeface="Lucida Console" panose="020B0609040504020204" pitchFamily="49" charset="0"/>
              </a:rPr>
              <a:t> scale_ </a:t>
            </a:r>
            <a:r>
              <a:rPr lang="en-GB" sz="2000" dirty="0" err="1" smtClean="0">
                <a:highlight>
                  <a:srgbClr val="D9D9D9"/>
                </a:highlight>
                <a:latin typeface="Lucida Console" panose="020B0609040504020204" pitchFamily="49" charset="0"/>
              </a:rPr>
              <a:t>colour_continuous</a:t>
            </a:r>
            <a:endParaRPr lang="en-GB" sz="2000" dirty="0" smtClean="0"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pPr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addition to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more obvious ‘discrete’ and ‘continuous’ scales, there are a number of other useful aesthetic scales available in ggplot2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example, </a:t>
            </a:r>
            <a:r>
              <a:rPr lang="en-GB" sz="2000" dirty="0">
                <a:highlight>
                  <a:srgbClr val="D9D9D9"/>
                </a:highlight>
                <a:latin typeface="Lucida Console" panose="020B0609040504020204" pitchFamily="49" charset="0"/>
              </a:rPr>
              <a:t>scale_ </a:t>
            </a:r>
            <a:r>
              <a:rPr lang="en-GB" sz="2000" dirty="0" err="1" smtClean="0">
                <a:highlight>
                  <a:srgbClr val="D9D9D9"/>
                </a:highlight>
                <a:latin typeface="Lucida Console" panose="020B0609040504020204" pitchFamily="49" charset="0"/>
              </a:rPr>
              <a:t>colour_gradientn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creates a continuous colour through ‘n’ colours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 manual suffix allows us to be specific about the aesthetics we use for discrete variables</a:t>
            </a:r>
          </a:p>
        </p:txBody>
      </p:sp>
    </p:spTree>
    <p:extLst>
      <p:ext uri="{BB962C8B-B14F-4D97-AF65-F5344CB8AC3E}">
        <p14:creationId xmlns:p14="http://schemas.microsoft.com/office/powerpoint/2010/main" val="29627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3998"/>
          </a:xfrm>
        </p:spPr>
        <p:txBody>
          <a:bodyPr>
            <a:normAutofit/>
          </a:bodyPr>
          <a:lstStyle/>
          <a:p>
            <a:r>
              <a:rPr lang="en-GB" dirty="0"/>
              <a:t>Advanced Control of Aesthetics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408"/>
            <a:ext cx="8229600" cy="4945756"/>
          </a:xfrm>
        </p:spPr>
        <p:txBody>
          <a:bodyPr>
            <a:normAutofit/>
          </a:bodyPr>
          <a:lstStyle/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4444" y="1073973"/>
            <a:ext cx="877824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irisPlot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Sepal.Length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Sepal.Width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					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iris, shape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Species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irisPlot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irisPlot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scale_shape_manual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values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: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3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1265"/>
            <a:ext cx="4179074" cy="2697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760" y="2851265"/>
            <a:ext cx="4192113" cy="26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0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Legend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Another advantage of ggplot2 is the auto-generation of the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legend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 this is another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area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 can be confusing to the ggplot2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newcomer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legend is generated when an aesthetic is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same </a:t>
            </a:r>
            <a:r>
              <a:rPr lang="en-GB" sz="2000" dirty="0" smtClean="0">
                <a:highlight>
                  <a:srgbClr val="D9D9D9"/>
                </a:highlight>
                <a:latin typeface="Lucida Console" panose="020B0609040504020204" pitchFamily="49" charset="0"/>
              </a:rPr>
              <a:t>scale_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functions that allow us to control the aesthetics, also allow us control of the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legend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first argument to the aesthetic scale functions controls the title that appears in the legend</a:t>
            </a:r>
          </a:p>
        </p:txBody>
      </p:sp>
    </p:spTree>
    <p:extLst>
      <p:ext uri="{BB962C8B-B14F-4D97-AF65-F5344CB8AC3E}">
        <p14:creationId xmlns:p14="http://schemas.microsoft.com/office/powerpoint/2010/main" val="135939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GB" dirty="0"/>
              <a:t>Legend Control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83" y="3330790"/>
            <a:ext cx="4572033" cy="2743220"/>
          </a:xfrm>
        </p:spPr>
      </p:pic>
      <p:sp>
        <p:nvSpPr>
          <p:cNvPr id="6" name="TextBox 5"/>
          <p:cNvSpPr txBox="1"/>
          <p:nvPr/>
        </p:nvSpPr>
        <p:spPr>
          <a:xfrm>
            <a:off x="224444" y="914400"/>
            <a:ext cx="8778240" cy="230832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fiji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long,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lat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quakes,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    size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mag, col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depth,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		 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alpha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I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0.5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		 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xlab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Logitude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ylab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"Latitude"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		 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main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"Locations of Earthquakes off Fiji"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 </a:t>
            </a: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fiji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scale_colour_continuous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"Depth"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scale_size_continuous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"Magnitude"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range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c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2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8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23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31043"/>
          </a:xfrm>
        </p:spPr>
        <p:txBody>
          <a:bodyPr/>
          <a:lstStyle/>
          <a:p>
            <a:r>
              <a:rPr lang="en-GB" dirty="0"/>
              <a:t>Legend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092"/>
            <a:ext cx="8229600" cy="5087072"/>
          </a:xfrm>
        </p:spPr>
        <p:txBody>
          <a:bodyPr>
            <a:noAutofit/>
          </a:bodyPr>
          <a:lstStyle/>
          <a:p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also control how continuous variables are displayed within the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legend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39" y="2114728"/>
            <a:ext cx="6685722" cy="40114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444" y="914400"/>
            <a:ext cx="8778240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fiji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scale_colour_continuous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"Depth</a:t>
            </a:r>
            <a:r>
              <a:rPr lang="en-GB" dirty="0" smtClean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                     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breaks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seq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0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-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600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-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100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scale_size_continuous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"Magnitude"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range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c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2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8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           								   breaks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4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: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6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57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3906"/>
            <a:ext cx="8229600" cy="5012258"/>
          </a:xfrm>
        </p:spPr>
        <p:txBody>
          <a:bodyPr>
            <a:normAutofit fontScale="47500" lnSpcReduction="20000"/>
          </a:bodyPr>
          <a:lstStyle/>
          <a:p>
            <a:pPr fontAlgn="base"/>
            <a:r>
              <a:rPr lang="en-GB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certain types of plot, for example ‘line’ plots, we can also specify an inherent grouping</a:t>
            </a:r>
          </a:p>
          <a:p>
            <a:pPr fontAlgn="base"/>
            <a:r>
              <a:rPr lang="en-GB" sz="4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Grouping can be used when we wish to separate out the levels of a factor but have no interest in comparing between these levels (e.g. using colour)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88006"/>
            <a:ext cx="9144000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Time,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Conc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pkData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"line"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group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Subject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22" y="3087976"/>
            <a:ext cx="6633556" cy="29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4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Panelling, aka “Faceting”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1972"/>
            <a:ext cx="8229600" cy="4904192"/>
          </a:xfrm>
        </p:spPr>
        <p:txBody>
          <a:bodyPr>
            <a:norm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ggplot2 provides a simple mechanism for panelling by a variable(s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ggplot2, panelling is known as “faceting”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either add a facets argument to </a:t>
            </a:r>
            <a:r>
              <a:rPr lang="en-GB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qplot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or add a separate layer using either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facet_grid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facet_wrap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facet_grid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function stacks the panels vertically or horizontally by the levels of a factor</a:t>
            </a:r>
          </a:p>
          <a:p>
            <a:pPr fontAlgn="base"/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facet_wrap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fills the available area much like lattice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Faceting requires a formula of the form [rows] ~ [cols], where “rows” and “cols” can be replaced by either a variable name</a:t>
            </a: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“.” can be used if panelling of one of rows or columns is not required</a:t>
            </a:r>
          </a:p>
        </p:txBody>
      </p:sp>
    </p:spTree>
    <p:extLst>
      <p:ext uri="{BB962C8B-B14F-4D97-AF65-F5344CB8AC3E}">
        <p14:creationId xmlns:p14="http://schemas.microsoft.com/office/powerpoint/2010/main" val="358647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Panelling, aka “Faceting”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endParaRPr lang="en-GB" b="1" dirty="0"/>
          </a:p>
          <a:p>
            <a:pPr marL="0" indent="0" fontAlgn="base">
              <a:buNone/>
            </a:pPr>
            <a:r>
              <a:rPr lang="en-GB" sz="3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Note:</a:t>
            </a:r>
            <a:r>
              <a:rPr lang="en-GB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If using the facets argument to </a:t>
            </a:r>
            <a:r>
              <a:rPr lang="en-GB" sz="3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qplot</a:t>
            </a:r>
            <a:r>
              <a:rPr lang="en-GB" sz="3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we can omit the “.” to invoke</a:t>
            </a:r>
            <a:r>
              <a:rPr lang="en-GB" sz="3600" dirty="0"/>
              <a:t> </a:t>
            </a:r>
            <a:r>
              <a:rPr lang="en-GB" sz="36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facet_wrap</a:t>
            </a:r>
            <a:endParaRPr lang="en-GB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62" y="1969532"/>
            <a:ext cx="5677611" cy="3406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6498" y="1423338"/>
            <a:ext cx="699100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mpg,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wt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facet_grid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.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~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cyl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05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Workshop Agenda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is ggplot2?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use ggplot2?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</a:t>
            </a:r>
            <a:r>
              <a:rPr lang="en-GB" sz="2000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endParaRPr lang="en-US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layering</a:t>
            </a: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 to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endParaRPr lang="en-US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 examples – including theming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6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8350"/>
            <a:ext cx="8229600" cy="4787814"/>
          </a:xfrm>
        </p:spPr>
        <p:txBody>
          <a:bodyPr>
            <a:normAutofit fontScale="77500" lnSpcReduction="20000"/>
          </a:bodyPr>
          <a:lstStyle/>
          <a:p>
            <a:pPr marL="514350" indent="-514350" fontAlgn="base">
              <a:buFont typeface="+mj-lt"/>
              <a:buAutoNum type="arabicPeriod"/>
            </a:pP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 a “line” plot of </a:t>
            </a:r>
            <a:r>
              <a:rPr lang="en-GB" sz="2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</a:t>
            </a: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against Time from </a:t>
            </a:r>
            <a:r>
              <a:rPr lang="en-GB" sz="2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pkData</a:t>
            </a: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and colour by Dose. </a:t>
            </a:r>
            <a:endParaRPr lang="en-GB" sz="29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endParaRPr lang="en-GB" sz="2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 the previous plot so that each level of Dose is instead represented by a separate </a:t>
            </a:r>
            <a:r>
              <a:rPr lang="en-GB" sz="2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panel</a:t>
            </a:r>
          </a:p>
          <a:p>
            <a:pPr marL="514350" indent="-514350" fontAlgn="base">
              <a:buFont typeface="+mj-lt"/>
              <a:buAutoNum type="arabicPeriod"/>
            </a:pPr>
            <a:endParaRPr lang="en-GB" sz="2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 a “line” plot of </a:t>
            </a:r>
            <a:r>
              <a:rPr lang="en-GB" sz="2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</a:t>
            </a: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against Time from </a:t>
            </a:r>
            <a:r>
              <a:rPr lang="en-GB" sz="2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pkData</a:t>
            </a: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Ensure each Subject is drawn in a different panel and vary the line type by </a:t>
            </a:r>
            <a:r>
              <a:rPr lang="en-GB" sz="2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Dose</a:t>
            </a:r>
          </a:p>
          <a:p>
            <a:pPr marL="514350" indent="-514350" fontAlgn="base">
              <a:buFont typeface="+mj-lt"/>
              <a:buAutoNum type="arabicPeriod"/>
            </a:pPr>
            <a:endParaRPr lang="en-GB" sz="2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514350" indent="-514350" fontAlgn="base">
              <a:buFont typeface="+mj-lt"/>
              <a:buAutoNum type="arabicPeriod"/>
            </a:pP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Create a plot of Height against Weight from </a:t>
            </a:r>
            <a:r>
              <a:rPr lang="en-GB" sz="2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demoData</a:t>
            </a:r>
            <a:r>
              <a:rPr lang="en-GB" sz="2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Panel (facet) the plot to show levels of Sex in the rows and Smokes in the columns.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14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99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Advanced Control - the 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/>
            <a:r>
              <a:rPr lang="en-GB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examples thus far we have first created a basic ggplot2 object using </a:t>
            </a:r>
            <a:r>
              <a:rPr lang="en-GB" sz="19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1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added to this using a variety of </a:t>
            </a:r>
            <a:r>
              <a:rPr lang="en-GB" sz="1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layers</a:t>
            </a:r>
          </a:p>
          <a:p>
            <a:pPr fontAlgn="base"/>
            <a:endParaRPr lang="en-GB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GB" sz="19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1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makes no assumptions about the plot type or even the coordinate </a:t>
            </a:r>
            <a:r>
              <a:rPr lang="en-GB" sz="1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</a:t>
            </a:r>
          </a:p>
          <a:p>
            <a:pPr fontAlgn="base"/>
            <a:endParaRPr lang="en-GB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simply creates an empty ggplot2 graphical option onto which we can add layers of </a:t>
            </a:r>
            <a:r>
              <a:rPr lang="en-GB" sz="19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</a:t>
            </a:r>
          </a:p>
          <a:p>
            <a:pPr fontAlgn="base"/>
            <a:endParaRPr lang="en-GB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can be very useful when highly customised graphics are required</a:t>
            </a:r>
          </a:p>
          <a:p>
            <a:pPr marL="0" indent="0" fontAlgn="base">
              <a:buNone/>
            </a:pPr>
            <a:endParaRPr lang="en-GB" sz="26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fontAlgn="base">
              <a:buNone/>
            </a:pPr>
            <a:r>
              <a:rPr lang="en-GB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Warning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Calling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sz="18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1800" dirty="0" smtClean="0"/>
              <a:t> 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without any additional layers will produce an error!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60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571" y="274638"/>
            <a:ext cx="8570421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Advanced Control - the 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dirty="0" smtClean="0"/>
              <a:t>  function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sz="2000" dirty="0"/>
              <a:t>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 smtClean="0"/>
              <a:t>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is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map “aesthetics”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ggplot2 terminology, this refers not only to colour, shape or size, but to the x and y variables and a number of other graphical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attributes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the ggplot2 newcomer, the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 smtClean="0"/>
              <a:t>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 is perhaps one of the most confusing aspects of the package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However the function is actually very straightforward to use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124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 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1848"/>
            <a:ext cx="8229600" cy="4854316"/>
          </a:xfrm>
        </p:spPr>
        <p:txBody>
          <a:bodyPr>
            <a:noAutofit/>
          </a:bodyPr>
          <a:lstStyle/>
          <a:p>
            <a:pPr fontAlgn="base"/>
            <a:r>
              <a:rPr lang="en-GB" sz="2000" dirty="0"/>
              <a:t>If we wish to refer to </a:t>
            </a:r>
            <a:r>
              <a:rPr lang="en-GB" sz="2000" i="1" dirty="0"/>
              <a:t>any variable</a:t>
            </a:r>
            <a:r>
              <a:rPr lang="en-GB" sz="2000" dirty="0"/>
              <a:t> in the dataset via a function argument, whether this is to assign it to the x axis, or colour by the variable, we </a:t>
            </a:r>
            <a:r>
              <a:rPr lang="en-GB" sz="2000" dirty="0" smtClean="0"/>
              <a:t>must</a:t>
            </a:r>
            <a:r>
              <a:rPr lang="en-GB" sz="2000" i="1" dirty="0" smtClean="0"/>
              <a:t> </a:t>
            </a:r>
            <a:r>
              <a:rPr lang="en-GB" sz="2000" dirty="0" smtClean="0"/>
              <a:t>‘</a:t>
            </a:r>
            <a:r>
              <a:rPr lang="en-GB" sz="2000" dirty="0"/>
              <a:t>wrap’ the argument in a call to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 smtClean="0"/>
              <a:t> </a:t>
            </a:r>
            <a:endParaRPr lang="en-GB" sz="2000" dirty="0"/>
          </a:p>
          <a:p>
            <a:pPr fontAlgn="base"/>
            <a:r>
              <a:rPr lang="en-GB" sz="2000" dirty="0"/>
              <a:t>The dataset itself does not need to be contained within the call </a:t>
            </a:r>
            <a:r>
              <a:rPr lang="en-GB" sz="2000" dirty="0" smtClean="0"/>
              <a:t>to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 smtClean="0"/>
              <a:t> 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2588006"/>
            <a:ext cx="91440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concPlot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pkData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Time, y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Conc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								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group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Subject,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                          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linetype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factor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Dose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)))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concPlot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concPlot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geom_line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colour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"red"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concPlot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39" y="4065334"/>
            <a:ext cx="5247522" cy="20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7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 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dirty="0" smtClean="0"/>
              <a:t> </a:t>
            </a:r>
            <a:r>
              <a:rPr lang="en-GB" dirty="0"/>
              <a:t>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1848"/>
            <a:ext cx="8229600" cy="4854316"/>
          </a:xfrm>
        </p:spPr>
        <p:txBody>
          <a:bodyPr>
            <a:noAutofit/>
          </a:bodyPr>
          <a:lstStyle/>
          <a:p>
            <a:pPr fontAlgn="base"/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 smtClean="0"/>
              <a:t> </a:t>
            </a:r>
            <a:r>
              <a:rPr lang="en-GB" sz="2000" dirty="0"/>
              <a:t> </a:t>
            </a:r>
            <a:r>
              <a:rPr lang="en-GB" sz="2000" dirty="0" smtClean="0"/>
              <a:t>is given to the mapping argument of either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sz="2000" dirty="0" smtClean="0"/>
              <a:t> function </a:t>
            </a:r>
            <a:r>
              <a:rPr lang="en-GB" sz="2000" b="1" dirty="0" smtClean="0"/>
              <a:t>OR</a:t>
            </a:r>
            <a:r>
              <a:rPr lang="en-GB" sz="2000" dirty="0" smtClean="0"/>
              <a:t> individual 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_</a:t>
            </a:r>
            <a:r>
              <a:rPr lang="en-GB" sz="2000" dirty="0" smtClean="0"/>
              <a:t> functions. </a:t>
            </a: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" y="2492756"/>
            <a:ext cx="9144000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concPlot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pkData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concPlot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geom_line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Time, y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Conc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					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group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Subject,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             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linetype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factor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Dose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				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colour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"red"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39" y="4065334"/>
            <a:ext cx="5247522" cy="20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4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recipe for </a:t>
            </a:r>
            <a:r>
              <a:rPr lang="en-GB" dirty="0" err="1" smtClean="0"/>
              <a:t>ggplot</a:t>
            </a:r>
            <a:r>
              <a:rPr lang="en-GB" dirty="0" smtClean="0"/>
              <a:t> charts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1848"/>
            <a:ext cx="8229600" cy="485431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Given the inputs:</a:t>
            </a:r>
          </a:p>
          <a:p>
            <a:pPr fontAlgn="base"/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</a:t>
            </a:r>
          </a:p>
          <a:p>
            <a:pPr fontAlgn="base"/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GEOM_FUNCTION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</a:t>
            </a:r>
          </a:p>
          <a:p>
            <a:pPr fontAlgn="base"/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MAPPING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</a:t>
            </a:r>
          </a:p>
          <a:p>
            <a:pPr fontAlgn="base"/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FACET_FUNCTION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</a:t>
            </a:r>
          </a:p>
          <a:p>
            <a:pPr marL="0" indent="0">
              <a:buNone/>
            </a:pP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construct all the plots shown so far using the following recipe: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5976" y="3878344"/>
            <a:ext cx="4676774" cy="1631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&gt;)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GEOM_FUNCTION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&gt;(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mapping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MAPPING</a:t>
            </a:r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&gt;)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sz="2000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FACET_FUNCTION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77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 recipe for </a:t>
            </a:r>
            <a:r>
              <a:rPr lang="en-GB" dirty="0" err="1" smtClean="0"/>
              <a:t>ggplot</a:t>
            </a:r>
            <a:r>
              <a:rPr lang="en-GB" dirty="0" smtClean="0"/>
              <a:t> charts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1848"/>
            <a:ext cx="8229600" cy="4854316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more advanced recipe that allows for coordinate and statistical transformations: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5976" y="2649619"/>
            <a:ext cx="4676774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&gt;)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GEOM_FUNCTION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&gt;(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mapping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MAPPING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&gt;)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stat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STAT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position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POSITION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	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COORDINATE_FUNCTION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FACET_FUNCTION</a:t>
            </a:r>
            <a:r>
              <a:rPr lang="en-GB" sz="2000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&gt;</a:t>
            </a:r>
            <a:endParaRPr lang="en-GB" sz="2000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6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551"/>
          <a:stretch/>
        </p:blipFill>
        <p:spPr bwMode="auto">
          <a:xfrm>
            <a:off x="-609600" y="0"/>
            <a:ext cx="101250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28616" y="272899"/>
            <a:ext cx="6158478" cy="1387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sz="4400" dirty="0" smtClean="0">
                <a:solidFill>
                  <a:schemeClr val="bg1"/>
                </a:solidFill>
              </a:rPr>
              <a:t>Advanced Examples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49" y="5992813"/>
            <a:ext cx="983999" cy="7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Multiple Data 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5550"/>
            <a:ext cx="8229600" cy="363061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30706"/>
            <a:ext cx="9144000" cy="39703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library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dplyr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mtCopy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select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cyl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# Use layers to control the colour of points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geom_point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mtCopy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wt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y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mpg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 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color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"grey65</a:t>
            </a:r>
            <a:r>
              <a:rPr lang="en-GB" dirty="0" smtClean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geom_point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aes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wt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 y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mpg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dirty="0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# Note that </a:t>
            </a:r>
            <a:r>
              <a:rPr lang="en-GB" dirty="0" err="1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cyl</a:t>
            </a:r>
            <a:r>
              <a:rPr lang="en-GB" dirty="0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only exists in </a:t>
            </a:r>
            <a:r>
              <a:rPr lang="en-GB" dirty="0" err="1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mtcars</a:t>
            </a:r>
            <a:r>
              <a:rPr lang="en-GB" dirty="0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not </a:t>
            </a:r>
            <a:r>
              <a:rPr lang="en-GB" dirty="0" err="1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carCopy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facet_grid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cyl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ggtitle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"MPG vs Weight Automobiles (1973–74 models)\</a:t>
            </a:r>
            <a:r>
              <a:rPr lang="en-GB" dirty="0" err="1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nBy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Number </a:t>
            </a:r>
            <a:r>
              <a:rPr lang="en-GB" dirty="0" smtClean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of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Cylinders\n"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xlab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"Weight (lb/1000)"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ylab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"Miles per US Gallon"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32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Multiple Data sets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5550"/>
            <a:ext cx="8229600" cy="363061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1619"/>
            <a:ext cx="9144000" cy="431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1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8" b="24161"/>
          <a:stretch/>
        </p:blipFill>
        <p:spPr bwMode="auto">
          <a:xfrm flipH="1">
            <a:off x="4346368" y="-1"/>
            <a:ext cx="7776450" cy="70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980706" y="0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ggplot2?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5222"/>
            <a:ext cx="5561215" cy="4870941"/>
          </a:xfrm>
        </p:spPr>
        <p:txBody>
          <a:bodyPr>
            <a:norm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ggplot2 is a graphical package created by Hadley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Wickham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Implementation of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ideas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“The Grammar of Graphics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</a:p>
          <a:p>
            <a:pPr lvl="1" fontAlgn="base"/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Plots are stored in objects</a:t>
            </a:r>
          </a:p>
          <a:p>
            <a:pPr lvl="1"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Plots are built up by layering</a:t>
            </a:r>
          </a:p>
          <a:p>
            <a:pPr marL="457200" lvl="1" indent="0" fontAlgn="base">
              <a:buNone/>
            </a:pPr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0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4537"/>
          </a:xfrm>
        </p:spPr>
        <p:txBody>
          <a:bodyPr>
            <a:normAutofit fontScale="90000"/>
          </a:bodyPr>
          <a:lstStyle/>
          <a:p>
            <a:r>
              <a:rPr lang="en-GB" dirty="0"/>
              <a:t>Themes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4875"/>
            <a:ext cx="8229600" cy="5221289"/>
          </a:xfrm>
        </p:spPr>
        <p:txBody>
          <a:bodyPr>
            <a:noAutofit/>
          </a:bodyPr>
          <a:lstStyle/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default ggplot2 theme is a grey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easy to modify themes using </a:t>
            </a:r>
            <a:r>
              <a:rPr lang="en-GB" sz="2000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theme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_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layers</a:t>
            </a:r>
          </a:p>
          <a:p>
            <a:pPr marL="0" indent="0" fontAlgn="base">
              <a:buNone/>
            </a:pP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Themes can be set using the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theme_set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Themes can be queried using the </a:t>
            </a:r>
            <a:r>
              <a:rPr lang="en-GB" sz="2000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theme_get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an individual plot, individual elements may be modified using a theme function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layer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Theme elements can be controlled using </a:t>
            </a:r>
            <a:r>
              <a:rPr lang="en-GB" sz="2000" dirty="0" smtClean="0">
                <a:solidFill>
                  <a:srgbClr val="000000"/>
                </a:solidFill>
                <a:highlight>
                  <a:srgbClr val="C0C0C0"/>
                </a:highlight>
                <a:latin typeface="Lucida Console" panose="020B0609040504020204" pitchFamily="49" charset="0"/>
                <a:ea typeface="Calibri" panose="020F0502020204030204" pitchFamily="34" charset="0"/>
                <a:cs typeface="Lucida Console" panose="020B0609040504020204" pitchFamily="49" charset="0"/>
              </a:rPr>
              <a:t>element_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functions</a:t>
            </a:r>
          </a:p>
        </p:txBody>
      </p:sp>
    </p:spTree>
    <p:extLst>
      <p:ext uri="{BB962C8B-B14F-4D97-AF65-F5344CB8AC3E}">
        <p14:creationId xmlns:p14="http://schemas.microsoft.com/office/powerpoint/2010/main" val="86669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Themes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34" y="3186835"/>
            <a:ext cx="4943492" cy="2966096"/>
          </a:xfrm>
        </p:spPr>
      </p:pic>
      <p:sp>
        <p:nvSpPr>
          <p:cNvPr id="6" name="TextBox 5"/>
          <p:cNvSpPr txBox="1"/>
          <p:nvPr/>
        </p:nvSpPr>
        <p:spPr>
          <a:xfrm>
            <a:off x="-2" y="1155509"/>
            <a:ext cx="9144002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thm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qplot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Height, Weight, data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demoData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# Create a panelled plot: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thm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&lt;-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thm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facet_grid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Sex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~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Smokes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</a:p>
          <a:p>
            <a:r>
              <a:rPr lang="en-GB" dirty="0">
                <a:solidFill>
                  <a:srgbClr val="804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# Now rotate the text in the row strips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  <a:p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thm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theme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strip.text.y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element_text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angle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0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  </a:t>
            </a:r>
            <a:r>
              <a:rPr lang="en-GB" dirty="0" err="1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strip.background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element_rect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fill </a:t>
            </a:r>
            <a:r>
              <a:rPr lang="en-GB" b="1" dirty="0" smtClean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 smtClean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orange"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,</a:t>
            </a:r>
          </a:p>
          <a:p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                                				 </a:t>
            </a:r>
            <a:r>
              <a:rPr lang="en-GB" dirty="0" smtClean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colour 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srgbClr val="00000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8040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"grey50"</a:t>
            </a:r>
            <a:r>
              <a:rPr lang="en-GB" b="1" dirty="0">
                <a:solidFill>
                  <a:srgbClr val="8080FF"/>
                </a:solidFill>
                <a:highlight>
                  <a:srgbClr val="D9D9D9"/>
                </a:highlight>
                <a:latin typeface="Lucida Console" panose="020B0609040504020204" pitchFamily="49" charset="0"/>
              </a:rPr>
              <a:t>))</a:t>
            </a:r>
            <a:endParaRPr lang="en-GB" dirty="0">
              <a:solidFill>
                <a:srgbClr val="000000"/>
              </a:solidFill>
              <a:highlight>
                <a:srgbClr val="D9D9D9"/>
              </a:highlight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0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Microph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r="36682" b="1460"/>
          <a:stretch/>
        </p:blipFill>
        <p:spPr bwMode="auto">
          <a:xfrm>
            <a:off x="4261794" y="0"/>
            <a:ext cx="4882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\\FILESTORE\mangowork\Conferences\Conferences 2018\EARL General 2018\Branding\iStock-63871227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/>
          <a:stretch/>
        </p:blipFill>
        <p:spPr bwMode="auto">
          <a:xfrm>
            <a:off x="3276600" y="0"/>
            <a:ext cx="9771465" cy="796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2980706" y="0"/>
            <a:ext cx="4619501" cy="6858000"/>
            <a:chOff x="2980706" y="0"/>
            <a:chExt cx="4619501" cy="6858000"/>
          </a:xfrm>
        </p:grpSpPr>
        <p:sp>
          <p:nvSpPr>
            <p:cNvPr id="27" name="Right Triangle 26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" name="Straight Connector 6"/>
          <p:cNvCxnSpPr>
            <a:cxnSpLocks/>
          </p:cNvCxnSpPr>
          <p:nvPr/>
        </p:nvCxnSpPr>
        <p:spPr>
          <a:xfrm flipH="1">
            <a:off x="1639853" y="1582893"/>
            <a:ext cx="2345429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31018" y="1635690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25988" y="2959044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39279" y="4282398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\\FILESTORE\mangowork\Conferences\Conferences 2018\EARL General 2018\Branding\Twitter - Profi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71" y="5572349"/>
            <a:ext cx="1167115" cy="116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85848" y="1420471"/>
            <a:ext cx="4789715" cy="4525963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GB" altLang="en-US" sz="3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11-13 September</a:t>
            </a:r>
          </a:p>
          <a:p>
            <a:pPr>
              <a:spcBef>
                <a:spcPts val="1200"/>
              </a:spcBef>
            </a:pPr>
            <a:r>
              <a:rPr lang="en-GB" altLang="en-US" sz="3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Abstract submissions </a:t>
            </a:r>
            <a:r>
              <a:rPr lang="en-GB" altLang="en-US" sz="34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close 31 March</a:t>
            </a:r>
          </a:p>
          <a:p>
            <a:pPr>
              <a:spcBef>
                <a:spcPts val="1200"/>
              </a:spcBef>
            </a:pPr>
            <a:r>
              <a:rPr lang="en-GB" altLang="en-US" sz="3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Spaces for 30 and 10 mins talks</a:t>
            </a:r>
          </a:p>
          <a:p>
            <a:pPr>
              <a:spcBef>
                <a:spcPts val="1200"/>
              </a:spcBef>
            </a:pPr>
            <a:r>
              <a:rPr lang="en-GB" altLang="en-US" sz="34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Visit: earlconf.com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00B0F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EARL London 2018</a:t>
            </a:r>
            <a:endParaRPr lang="en-GB" dirty="0">
              <a:solidFill>
                <a:srgbClr val="00B0F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7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Microph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r="36682" b="1460"/>
          <a:stretch/>
        </p:blipFill>
        <p:spPr bwMode="auto">
          <a:xfrm>
            <a:off x="4261794" y="0"/>
            <a:ext cx="4882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\\FILESTORE\mangowork\Conferences\Conferences 2018\EARL General 2018\Branding\iStock-63871227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/>
          <a:stretch/>
        </p:blipFill>
        <p:spPr bwMode="auto">
          <a:xfrm>
            <a:off x="-304800" y="-215900"/>
            <a:ext cx="9771465" cy="796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-1254718" y="-215900"/>
            <a:ext cx="12966700" cy="8128000"/>
          </a:xfrm>
          <a:prstGeom prst="rect">
            <a:avLst/>
          </a:prstGeom>
          <a:solidFill>
            <a:schemeClr val="bg1">
              <a:lumMod val="85000"/>
              <a:alpha val="48000"/>
            </a:schemeClr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25988" y="2959044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39279" y="4282398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-1521418" y="2692400"/>
            <a:ext cx="12966700" cy="29464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-114300" y="2928599"/>
            <a:ext cx="9347200" cy="1117600"/>
          </a:xfrm>
        </p:spPr>
        <p:txBody>
          <a:bodyPr>
            <a:noAutofit/>
          </a:bodyPr>
          <a:lstStyle/>
          <a:p>
            <a:pPr marL="0" indent="0" algn="ctr">
              <a:spcBef>
                <a:spcPts val="1200"/>
              </a:spcBef>
              <a:buNone/>
            </a:pPr>
            <a:r>
              <a:rPr lang="en-GB" altLang="en-US" sz="4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r>
              <a:rPr lang="en-GB" altLang="en-US" sz="4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% discount for </a:t>
            </a:r>
            <a:endParaRPr lang="en-GB" altLang="en-US" sz="4800" b="1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en-GB" altLang="en-US" sz="48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LondonR</a:t>
            </a:r>
            <a:r>
              <a:rPr lang="en-GB" altLang="en-US" sz="4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members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GB" altLang="en-US" sz="4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Code: </a:t>
            </a:r>
            <a:r>
              <a:rPr lang="en-GB" altLang="en-US" sz="48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LondonR</a:t>
            </a:r>
            <a:endParaRPr lang="en-GB" altLang="en-US" sz="4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6" y="274638"/>
            <a:ext cx="3901448" cy="187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lack Microph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7" r="36682" b="1460"/>
          <a:stretch/>
        </p:blipFill>
        <p:spPr bwMode="auto">
          <a:xfrm>
            <a:off x="4261794" y="0"/>
            <a:ext cx="48822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2980706" y="0"/>
            <a:ext cx="4619501" cy="6858000"/>
            <a:chOff x="2980706" y="0"/>
            <a:chExt cx="4619501" cy="6858000"/>
          </a:xfrm>
        </p:grpSpPr>
        <p:sp>
          <p:nvSpPr>
            <p:cNvPr id="27" name="Right Triangle 26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Agenda</a:t>
            </a:r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 flipH="1">
            <a:off x="1639853" y="1582893"/>
            <a:ext cx="2345429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535943" y="2726761"/>
            <a:ext cx="4220621" cy="7523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Andrie</a:t>
            </a:r>
            <a:r>
              <a:rPr lang="en-GB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n-GB" sz="18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Vries</a:t>
            </a:r>
            <a:r>
              <a:rPr lang="en-GB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GB" sz="18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RStudio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Tools for using </a:t>
            </a:r>
            <a:r>
              <a:rPr lang="en-GB" sz="1800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R</a:t>
            </a:r>
            <a:endParaRPr lang="en-US" sz="1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535943" y="3635470"/>
            <a:ext cx="3613533" cy="88459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Jeremy </a:t>
            </a:r>
            <a:r>
              <a:rPr lang="en-GB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Horne, 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MC&amp;C 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 - 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power of machine learning in segmenting CRM databases 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535943" y="1831491"/>
            <a:ext cx="4979158" cy="6470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Catie </a:t>
            </a:r>
            <a:r>
              <a:rPr lang="en-GB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Gamble, 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M&amp;S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GB" sz="18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 R to Understand Revenue Opportunities for your Online Business 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2277" y="1710908"/>
            <a:ext cx="628649" cy="3849124"/>
          </a:xfrm>
          <a:prstGeom prst="rect">
            <a:avLst/>
          </a:prstGeom>
          <a:solidFill>
            <a:srgbClr val="EF6F3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831018" y="1635690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25988" y="2959044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39279" y="4282398"/>
            <a:ext cx="757823" cy="0"/>
          </a:xfrm>
          <a:prstGeom prst="line">
            <a:avLst/>
          </a:prstGeom>
          <a:ln w="285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1516522" y="4709589"/>
            <a:ext cx="3652373" cy="75237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Chris Hughes, 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Mango Solutions</a:t>
            </a:r>
            <a:r>
              <a:rPr lang="en-GB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GB" sz="18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GB" sz="1800" i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RStudio</a:t>
            </a:r>
            <a:r>
              <a:rPr lang="en-GB" sz="1800" i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Conference round up</a:t>
            </a:r>
            <a:endParaRPr lang="en-US" sz="1800" i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16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4" r="13676"/>
          <a:stretch/>
        </p:blipFill>
        <p:spPr bwMode="auto">
          <a:xfrm flipH="1">
            <a:off x="4231177" y="1"/>
            <a:ext cx="50375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980706" y="0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74873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What is “The Grammar of Graphics”?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66" y="1417638"/>
            <a:ext cx="4887195" cy="4708525"/>
          </a:xfrm>
        </p:spPr>
        <p:txBody>
          <a:bodyPr>
            <a:noAutofit/>
          </a:bodyPr>
          <a:lstStyle/>
          <a:p>
            <a:pPr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Book by Leland Wilkinson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alternative way of describing ‘data graphics’</a:t>
            </a: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formal system for generating graphics</a:t>
            </a:r>
          </a:p>
          <a:p>
            <a:pPr lvl="1"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for building graphics</a:t>
            </a:r>
          </a:p>
          <a:p>
            <a:pPr lvl="1" fontAlgn="base"/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fontAlgn="base"/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Common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principals </a:t>
            </a:r>
            <a:r>
              <a:rPr lang="en-GB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across </a:t>
            </a: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charts</a:t>
            </a:r>
          </a:p>
          <a:p>
            <a:pPr lvl="1"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fontAlgn="base"/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Linkage between the data and the properties of the graphic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 fontAlgn="base"/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endParaRPr lang="en-GB" sz="2000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68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2" r="16788" b="10642"/>
          <a:stretch/>
        </p:blipFill>
        <p:spPr>
          <a:xfrm flipH="1">
            <a:off x="3757350" y="-130224"/>
            <a:ext cx="7331825" cy="7171104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grpSp>
        <p:nvGrpSpPr>
          <p:cNvPr id="5" name="Group 4"/>
          <p:cNvGrpSpPr/>
          <p:nvPr/>
        </p:nvGrpSpPr>
        <p:grpSpPr>
          <a:xfrm>
            <a:off x="2980706" y="0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74638"/>
            <a:ext cx="6963099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What is “The Grammar of Graphics”?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18" y="1692277"/>
            <a:ext cx="5625091" cy="635288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GB" sz="20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charts have these four ‘layers’ in common</a:t>
            </a:r>
            <a:endParaRPr lang="en-GB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Parallelogram 7"/>
          <p:cNvSpPr/>
          <p:nvPr/>
        </p:nvSpPr>
        <p:spPr>
          <a:xfrm flipH="1">
            <a:off x="207818" y="4945301"/>
            <a:ext cx="3832167" cy="1005840"/>
          </a:xfrm>
          <a:prstGeom prst="parallelogram">
            <a:avLst>
              <a:gd name="adj" fmla="val 77892"/>
            </a:avLst>
          </a:prstGeom>
          <a:solidFill>
            <a:schemeClr val="tx2">
              <a:lumMod val="60000"/>
              <a:lumOff val="4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Parallelogram 9"/>
          <p:cNvSpPr/>
          <p:nvPr/>
        </p:nvSpPr>
        <p:spPr>
          <a:xfrm flipH="1">
            <a:off x="207817" y="4321380"/>
            <a:ext cx="3832167" cy="1005840"/>
          </a:xfrm>
          <a:prstGeom prst="parallelogram">
            <a:avLst>
              <a:gd name="adj" fmla="val 82851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arallelogram 10"/>
          <p:cNvSpPr/>
          <p:nvPr/>
        </p:nvSpPr>
        <p:spPr>
          <a:xfrm flipH="1">
            <a:off x="207818" y="3601928"/>
            <a:ext cx="3832167" cy="1005840"/>
          </a:xfrm>
          <a:prstGeom prst="parallelogram">
            <a:avLst>
              <a:gd name="adj" fmla="val 91942"/>
            </a:avLst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866003" y="5327382"/>
            <a:ext cx="116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</a:t>
            </a:r>
            <a:endParaRPr lang="en-GB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5825" y="4607768"/>
            <a:ext cx="1623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Aesthetics</a:t>
            </a:r>
            <a:endParaRPr lang="en-GB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08324" y="3866722"/>
            <a:ext cx="171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Geometries</a:t>
            </a:r>
            <a:endParaRPr lang="en-GB" sz="2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Parallelogram 14"/>
          <p:cNvSpPr/>
          <p:nvPr/>
        </p:nvSpPr>
        <p:spPr>
          <a:xfrm flipH="1">
            <a:off x="207818" y="2926080"/>
            <a:ext cx="3832167" cy="1005840"/>
          </a:xfrm>
          <a:prstGeom prst="parallelogram">
            <a:avLst>
              <a:gd name="adj" fmla="val 91942"/>
            </a:avLst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3588717" y="3140263"/>
            <a:ext cx="1718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Coordinates</a:t>
            </a:r>
            <a:endParaRPr lang="en-GB" sz="2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80706" y="0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74638"/>
            <a:ext cx="6963099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Spot the difference:</a:t>
            </a:r>
            <a:endParaRPr lang="en-GB" dirty="0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464799"/>
              </p:ext>
            </p:extLst>
          </p:nvPr>
        </p:nvGraphicFramePr>
        <p:xfrm>
          <a:off x="268974" y="1417638"/>
          <a:ext cx="4434521" cy="2076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6" name="Acrobat Document" r:id="rId4" imgW="2996993" imgH="1403188" progId="AcroExch.Document.DC">
                  <p:embed/>
                </p:oleObj>
              </mc:Choice>
              <mc:Fallback>
                <p:oleObj name="Acrobat Document" r:id="rId4" imgW="2996993" imgH="140318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8974" y="1417638"/>
                        <a:ext cx="4434521" cy="2076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022550"/>
              </p:ext>
            </p:extLst>
          </p:nvPr>
        </p:nvGraphicFramePr>
        <p:xfrm>
          <a:off x="4703494" y="1429686"/>
          <a:ext cx="4408789" cy="2064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7" name="Acrobat Document" r:id="rId6" imgW="2996993" imgH="1403188" progId="AcroExch.Document.DC">
                  <p:embed/>
                </p:oleObj>
              </mc:Choice>
              <mc:Fallback>
                <p:oleObj name="Acrobat Document" r:id="rId6" imgW="2996993" imgH="140318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3494" y="1429686"/>
                        <a:ext cx="4408789" cy="2064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858365"/>
              </p:ext>
            </p:extLst>
          </p:nvPr>
        </p:nvGraphicFramePr>
        <p:xfrm>
          <a:off x="2499100" y="3767597"/>
          <a:ext cx="4408790" cy="2064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" name="Acrobat Document" r:id="rId8" imgW="2996993" imgH="1403188" progId="AcroExch.Document.DC">
                  <p:embed/>
                </p:oleObj>
              </mc:Choice>
              <mc:Fallback>
                <p:oleObj name="Acrobat Document" r:id="rId8" imgW="2996993" imgH="140318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99100" y="3767597"/>
                        <a:ext cx="4408790" cy="2064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88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980706" y="0"/>
            <a:ext cx="4619501" cy="6858000"/>
            <a:chOff x="2980706" y="0"/>
            <a:chExt cx="4619501" cy="6858000"/>
          </a:xfrm>
        </p:grpSpPr>
        <p:sp>
          <p:nvSpPr>
            <p:cNvPr id="6" name="Right Triangle 5"/>
            <p:cNvSpPr/>
            <p:nvPr/>
          </p:nvSpPr>
          <p:spPr>
            <a:xfrm flipV="1">
              <a:off x="4346369" y="0"/>
              <a:ext cx="3253838" cy="6858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980706" y="0"/>
              <a:ext cx="1365663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74" y="274638"/>
            <a:ext cx="6963099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Spot the difference:</a:t>
            </a:r>
            <a:endParaRPr lang="en-GB" dirty="0"/>
          </a:p>
        </p:txBody>
      </p:sp>
      <p:pic>
        <p:nvPicPr>
          <p:cNvPr id="1026" name="Picture 2" descr="ii_jepnm5g60_1621f68eac26de7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94"/>
          <a:stretch/>
        </p:blipFill>
        <p:spPr bwMode="auto">
          <a:xfrm>
            <a:off x="1092531" y="1417638"/>
            <a:ext cx="2014263" cy="434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i_jepnm5g60_1621f68eac26de7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7"/>
          <a:stretch/>
        </p:blipFill>
        <p:spPr bwMode="auto">
          <a:xfrm>
            <a:off x="4056610" y="1359449"/>
            <a:ext cx="4101525" cy="4349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78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B09ABD47366A49894A8C2181FAB28B" ma:contentTypeVersion="3" ma:contentTypeDescription="Create a new document." ma:contentTypeScope="" ma:versionID="242a560499c4d02925332c534cbc27e6">
  <xsd:schema xmlns:xsd="http://www.w3.org/2001/XMLSchema" xmlns:p="http://schemas.microsoft.com/office/2006/metadata/properties" xmlns:ns2="af96d073-0dba-47fb-9309-ee95d2c27f6b" xmlns:ns3="http://schemas.microsoft.com/sharepoint/v3/fields" targetNamespace="http://schemas.microsoft.com/office/2006/metadata/properties" ma:root="true" ma:fieldsID="18fd09e2c48db9f447a1b4012e62a380" ns2:_="" ns3:_="">
    <xsd:import namespace="af96d073-0dba-47fb-9309-ee95d2c27f6b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3:_DCDateModified" minOccurs="0"/>
                <xsd:element ref="ns2:DLCPolicyLabelValue" minOccurs="0"/>
                <xsd:element ref="ns2:DLCPolicyLabelClientValue" minOccurs="0"/>
                <xsd:element ref="ns2:DLCPolicyLabelLock" minOccurs="0"/>
                <xsd:element ref="ns3:_Statu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af96d073-0dba-47fb-9309-ee95d2c27f6b" elementFormDefault="qualified">
    <xsd:import namespace="http://schemas.microsoft.com/office/2006/documentManagement/types"/>
    <xsd:element name="DLCPolicyLabelValue" ma:index="10" nillable="true" ma:displayName="Label" ma:description="Stores the current value of the label." ma:internalName="DLCPolicyLabelValue" ma:readOnly="true">
      <xsd:simpleType>
        <xsd:restriction base="dms:Note"/>
      </xsd:simpleType>
    </xsd:element>
    <xsd:element name="DLCPolicyLabelClientValue" ma:index="11" nillable="true" ma:displayName="Client Label Value" ma:description="Stores the last label value computed on the client." ma:hidden="true" ma:internalName="DLCPolicyLabelClientValue" ma:readOnly="false">
      <xsd:simpleType>
        <xsd:restriction base="dms:Note"/>
      </xsd:simpleType>
    </xsd:element>
    <xsd:element name="DLCPolicyLabelLock" ma:index="12" nillable="true" ma:displayName="Label Locked" ma:description="Indicates whether the label should be updated when item properties are modified." ma:hidden="true" ma:internalName="DLCPolicyLabelLock" ma:readOnly="false">
      <xsd:simpleType>
        <xsd:restriction base="dms:Text"/>
      </xsd:simpleType>
    </xsd:element>
  </xsd:schema>
  <xsd:schema xmlns:xsd="http://www.w3.org/2001/XMLSchema" xmlns:dms="http://schemas.microsoft.com/office/2006/documentManagement/types" targetNamespace="http://schemas.microsoft.com/sharepoint/v3/fields" elementFormDefault="qualified">
    <xsd:import namespace="http://schemas.microsoft.com/office/2006/documentManagement/types"/>
    <xsd:element name="_DCDateModified" ma:index="9" nillable="true" ma:displayName="Date Modified" ma:default="" ma:description="The date on which this resource was last modified" ma:format="DateOnly" ma:internalName="_DCDateModified">
      <xsd:simpleType>
        <xsd:restriction base="dms:DateTime"/>
      </xsd:simpleType>
    </xsd:element>
    <xsd:element name="_Status" ma:index="14" nillable="true" ma:displayName="Status" ma:default="" ma:format="Dropdown" ma:internalName="_Status">
      <xsd:simpleType>
        <xsd:union memberTypes="dms:Text">
          <xsd:simpleType>
            <xsd:restriction base="dms:Choice">
              <xsd:enumeration value="Draft"/>
              <xsd:enumeration value="Awaiting Review"/>
              <xsd:enumeration value="Awaiting Approval"/>
              <xsd:enumeration value="Final"/>
              <xsd:enumeration value="Expired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_DCDateModified xmlns="http://schemas.microsoft.com/sharepoint/v3/fields" xsi:nil="true"/>
    <_Status xmlns="http://schemas.microsoft.com/sharepoint/v3/fields" xsi:nil="true"/>
    <DLCPolicyLabelClientValue xmlns="af96d073-0dba-47fb-9309-ee95d2c27f6b" xsi:nil="true"/>
    <DLCPolicyLabelLock xmlns="af96d073-0dba-47fb-9309-ee95d2c27f6b" xsi:nil="true"/>
  </documentManagement>
</p:properties>
</file>

<file path=customXml/itemProps1.xml><?xml version="1.0" encoding="utf-8"?>
<ds:datastoreItem xmlns:ds="http://schemas.openxmlformats.org/officeDocument/2006/customXml" ds:itemID="{F6065A8B-7468-4804-A5C1-5AACAFA0E3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E828FA-7829-4C18-A1F3-5A2F85AC5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96d073-0dba-47fb-9309-ee95d2c27f6b"/>
    <ds:schemaRef ds:uri="http://schemas.microsoft.com/sharepoint/v3/field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D5CE8A7A-955B-4925-9774-330A9C2B489F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dcmitype/"/>
    <ds:schemaRef ds:uri="af96d073-0dba-47fb-9309-ee95d2c27f6b"/>
    <ds:schemaRef ds:uri="http://schemas.openxmlformats.org/package/2006/metadata/core-properties"/>
    <ds:schemaRef ds:uri="http://schemas.microsoft.com/sharepoint/v3/field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8291</TotalTime>
  <Words>2012</Words>
  <Application>Microsoft Office PowerPoint</Application>
  <PresentationFormat>On-screen Show (4:3)</PresentationFormat>
  <Paragraphs>625</Paragraphs>
  <Slides>54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Calibri</vt:lpstr>
      <vt:lpstr>Calibri Light</vt:lpstr>
      <vt:lpstr>Lucida Console</vt:lpstr>
      <vt:lpstr>Open Sans</vt:lpstr>
      <vt:lpstr>Open Sans Light</vt:lpstr>
      <vt:lpstr>Custom Design</vt:lpstr>
      <vt:lpstr>Acrobat Document</vt:lpstr>
      <vt:lpstr>LondonR: Introduction to ggplot2</vt:lpstr>
      <vt:lpstr>Agenda</vt:lpstr>
      <vt:lpstr>Workshop format </vt:lpstr>
      <vt:lpstr>Workshop Agenda </vt:lpstr>
      <vt:lpstr>What is ggplot2?</vt:lpstr>
      <vt:lpstr>What is “The Grammar of Graphics”?</vt:lpstr>
      <vt:lpstr>What is “The Grammar of Graphics”?</vt:lpstr>
      <vt:lpstr>Spot the difference:</vt:lpstr>
      <vt:lpstr>Spot the difference:</vt:lpstr>
      <vt:lpstr>Why ggplot2</vt:lpstr>
      <vt:lpstr>PowerPoint Presentation</vt:lpstr>
      <vt:lpstr>The qplot() function</vt:lpstr>
      <vt:lpstr>The qplot() function</vt:lpstr>
      <vt:lpstr>Titles and Axis Labels</vt:lpstr>
      <vt:lpstr>Titles and Axis Labels</vt:lpstr>
      <vt:lpstr>Axis Limits</vt:lpstr>
      <vt:lpstr>Axis Limits</vt:lpstr>
      <vt:lpstr>Exercise</vt:lpstr>
      <vt:lpstr>Layering</vt:lpstr>
      <vt:lpstr>Layering</vt:lpstr>
      <vt:lpstr>Plot Types - aka The “Geoms”</vt:lpstr>
      <vt:lpstr>Plot Types - aka The “Geoms”</vt:lpstr>
      <vt:lpstr>Adding New ‘geom’ Layers</vt:lpstr>
      <vt:lpstr>Adding New “geom” Layers</vt:lpstr>
      <vt:lpstr>Exercises</vt:lpstr>
      <vt:lpstr>Aesthetics and Groups</vt:lpstr>
      <vt:lpstr>Aesthetics</vt:lpstr>
      <vt:lpstr>Factors</vt:lpstr>
      <vt:lpstr>Traditional Specification of Aesthetics</vt:lpstr>
      <vt:lpstr>Exercises</vt:lpstr>
      <vt:lpstr>Advanced Control of Aesthetics</vt:lpstr>
      <vt:lpstr>Advanced Control of Aesthetics</vt:lpstr>
      <vt:lpstr>Advanced Control of Aesthetics</vt:lpstr>
      <vt:lpstr>Legend Control</vt:lpstr>
      <vt:lpstr>Legend Control</vt:lpstr>
      <vt:lpstr>Legend Control</vt:lpstr>
      <vt:lpstr>Grouping</vt:lpstr>
      <vt:lpstr>Panelling, aka “Faceting”</vt:lpstr>
      <vt:lpstr>Panelling, aka “Faceting”</vt:lpstr>
      <vt:lpstr>Exercises</vt:lpstr>
      <vt:lpstr>Advanced Control - the ggplot() function</vt:lpstr>
      <vt:lpstr>Advanced Control - the aes()  function</vt:lpstr>
      <vt:lpstr>The aes() function</vt:lpstr>
      <vt:lpstr>The aes() function</vt:lpstr>
      <vt:lpstr>A recipe for ggplot charts</vt:lpstr>
      <vt:lpstr>A recipe for ggplot charts</vt:lpstr>
      <vt:lpstr>PowerPoint Presentation</vt:lpstr>
      <vt:lpstr>Multiple Data sets</vt:lpstr>
      <vt:lpstr>Multiple Data sets</vt:lpstr>
      <vt:lpstr>Themes</vt:lpstr>
      <vt:lpstr>Themes</vt:lpstr>
      <vt:lpstr>EARL London 2018</vt:lpstr>
      <vt:lpstr>PowerPoint Presentation</vt:lpstr>
      <vt:lpstr>Agenda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Louise Yelf</dc:creator>
  <cp:lastModifiedBy>Nick Howlett</cp:lastModifiedBy>
  <cp:revision>155</cp:revision>
  <cp:lastPrinted>2018-03-26T13:41:39Z</cp:lastPrinted>
  <dcterms:created xsi:type="dcterms:W3CDTF">2017-03-19T07:30:29Z</dcterms:created>
  <dcterms:modified xsi:type="dcterms:W3CDTF">2018-03-28T08:48:58Z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0x0101007CB09ABD47366A49894A8C2181FAB28B</vt:lpwstr>
  </property>
</Properties>
</file>